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8" autoAdjust="0"/>
    <p:restoredTop sz="94660"/>
  </p:normalViewPr>
  <p:slideViewPr>
    <p:cSldViewPr snapToGrid="0">
      <p:cViewPr varScale="1">
        <p:scale>
          <a:sx n="85" d="100"/>
          <a:sy n="85" d="100"/>
        </p:scale>
        <p:origin x="40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AE17AB-3B24-47D2-A560-D6F32D3BDF4B}" type="datetimeFigureOut">
              <a:rPr lang="en-US" smtClean="0"/>
              <a:t>10/10/2023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17ACBC-803B-443F-BCFE-731404F87565}" type="slidenum">
              <a:rPr lang="en-US" smtClean="0"/>
              <a:t>‹#›</a:t>
            </a:fld>
            <a:endParaRPr lang="en-US"/>
          </a:p>
        </p:txBody>
      </p:sp>
    </p:spTree>
    <p:extLst>
      <p:ext uri="{BB962C8B-B14F-4D97-AF65-F5344CB8AC3E}">
        <p14:creationId xmlns:p14="http://schemas.microsoft.com/office/powerpoint/2010/main" val="35883473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200" b="1" dirty="0">
                <a:solidFill>
                  <a:schemeClr val="tx1"/>
                </a:solidFill>
              </a:rPr>
              <a:t>A several slide presentation,</a:t>
            </a:r>
            <a:r>
              <a:rPr lang="en-US" sz="1200" b="1" baseline="0" dirty="0">
                <a:solidFill>
                  <a:schemeClr val="tx1"/>
                </a:solidFill>
              </a:rPr>
              <a:t> supporting documents, and direct conversation with student teams will back up this 1 page summary.</a:t>
            </a:r>
          </a:p>
          <a:p>
            <a:endParaRPr lang="en-US" sz="1200" b="1" baseline="0" dirty="0">
              <a:solidFill>
                <a:schemeClr val="tx1"/>
              </a:solidFill>
            </a:endParaRPr>
          </a:p>
          <a:p>
            <a:r>
              <a:rPr lang="en-US" sz="1200" b="1" baseline="0" dirty="0">
                <a:solidFill>
                  <a:schemeClr val="tx1"/>
                </a:solidFill>
              </a:rPr>
              <a:t>The core SDM courses integrate best practices and new research in SA, SE, and PM – and how to view them as an integrated capability. For these three areas, at a minimum each student team must:</a:t>
            </a:r>
          </a:p>
          <a:p>
            <a:endParaRPr lang="en-US" sz="1200" b="1" dirty="0">
              <a:solidFill>
                <a:schemeClr val="tx1"/>
              </a:solidFill>
            </a:endParaRPr>
          </a:p>
          <a:p>
            <a:r>
              <a:rPr lang="en-US" sz="1200" b="1" dirty="0">
                <a:solidFill>
                  <a:schemeClr val="tx1"/>
                </a:solidFill>
              </a:rPr>
              <a:t>System Architecture (SA):</a:t>
            </a:r>
          </a:p>
          <a:p>
            <a:r>
              <a:rPr lang="en-US" sz="1200" dirty="0">
                <a:solidFill>
                  <a:schemeClr val="tx1"/>
                </a:solidFill>
              </a:rPr>
              <a:t>Define the system problem statement and the system boundary</a:t>
            </a:r>
          </a:p>
          <a:p>
            <a:r>
              <a:rPr lang="en-US" sz="1200" dirty="0">
                <a:solidFill>
                  <a:schemeClr val="tx1"/>
                </a:solidFill>
              </a:rPr>
              <a:t>Examine the stakeholders and their needs</a:t>
            </a:r>
          </a:p>
          <a:p>
            <a:endParaRPr lang="en-US" sz="1200" dirty="0">
              <a:solidFill>
                <a:schemeClr val="tx1"/>
              </a:solidFill>
            </a:endParaRPr>
          </a:p>
          <a:p>
            <a:r>
              <a:rPr lang="en-US" sz="1200" b="1" dirty="0">
                <a:solidFill>
                  <a:schemeClr val="tx1"/>
                </a:solidFill>
              </a:rPr>
              <a:t>System Engineering (SE)</a:t>
            </a:r>
          </a:p>
          <a:p>
            <a:r>
              <a:rPr lang="en-US" sz="1200" dirty="0">
                <a:solidFill>
                  <a:schemeClr val="tx1"/>
                </a:solidFill>
              </a:rPr>
              <a:t>Evaluate SE methods/tools to generate feasible concepts with operations and lifecycle considerations</a:t>
            </a:r>
          </a:p>
          <a:p>
            <a:endParaRPr lang="en-US" sz="1200" dirty="0">
              <a:solidFill>
                <a:schemeClr val="tx1"/>
              </a:solidFill>
            </a:endParaRPr>
          </a:p>
          <a:p>
            <a:r>
              <a:rPr lang="en-US" sz="1200" b="1" dirty="0">
                <a:solidFill>
                  <a:schemeClr val="tx1"/>
                </a:solidFill>
              </a:rPr>
              <a:t>Project Management (PM)</a:t>
            </a:r>
          </a:p>
          <a:p>
            <a:r>
              <a:rPr lang="en-US" sz="1200" dirty="0">
                <a:solidFill>
                  <a:schemeClr val="tx1"/>
                </a:solidFill>
              </a:rPr>
              <a:t>Design a project plan for next stage development with the cost, schedule, quality (scope), and risk priorities</a:t>
            </a:r>
          </a:p>
          <a:p>
            <a:r>
              <a:rPr lang="en-US" sz="1200" dirty="0">
                <a:solidFill>
                  <a:schemeClr val="tx1"/>
                </a:solidFill>
              </a:rPr>
              <a:t>Investigate various project scenarios and consider their trade-offs (trade space analysis</a:t>
            </a:r>
            <a:r>
              <a:rPr lang="en-US" sz="1400" dirty="0">
                <a:solidFill>
                  <a:schemeClr val="tx1"/>
                </a:solidFill>
              </a:rPr>
              <a:t>)</a:t>
            </a:r>
          </a:p>
          <a:p>
            <a:endParaRPr lang="en-US" sz="1400" dirty="0">
              <a:solidFill>
                <a:schemeClr val="tx1"/>
              </a:solidFill>
            </a:endParaRPr>
          </a:p>
          <a:p>
            <a:r>
              <a:rPr lang="en-US" sz="1400" b="1" dirty="0">
                <a:solidFill>
                  <a:srgbClr val="002B7F"/>
                </a:solidFill>
              </a:rPr>
              <a:t>Solution Context, Known Elements, Uncertainties &amp; Priorities</a:t>
            </a:r>
          </a:p>
          <a:p>
            <a:r>
              <a:rPr lang="en-US" sz="1400" dirty="0">
                <a:solidFill>
                  <a:schemeClr val="tx1"/>
                </a:solidFill>
              </a:rPr>
              <a:t>The student teams will address SA, SE, and PM elements in designing and proposing a solution. (see notes to this slide).  Please describe here </a:t>
            </a:r>
          </a:p>
          <a:p>
            <a:pPr marL="285750" indent="-285750">
              <a:spcBef>
                <a:spcPts val="600"/>
              </a:spcBef>
              <a:buFont typeface="Arial" panose="020B0604020202020204" pitchFamily="34" charset="0"/>
              <a:buChar char="•"/>
            </a:pPr>
            <a:r>
              <a:rPr lang="en-US" sz="1400" b="1" dirty="0">
                <a:solidFill>
                  <a:schemeClr val="tx1"/>
                </a:solidFill>
              </a:rPr>
              <a:t>Context</a:t>
            </a:r>
            <a:r>
              <a:rPr lang="en-US" sz="1400" dirty="0">
                <a:solidFill>
                  <a:schemeClr val="tx1"/>
                </a:solidFill>
              </a:rPr>
              <a:t>: any additional background information on the current state of addressing this challenge</a:t>
            </a:r>
          </a:p>
          <a:p>
            <a:pPr marL="285750" indent="-285750">
              <a:spcBef>
                <a:spcPts val="600"/>
              </a:spcBef>
              <a:buFont typeface="Arial" panose="020B0604020202020204" pitchFamily="34" charset="0"/>
              <a:buChar char="•"/>
            </a:pPr>
            <a:r>
              <a:rPr lang="en-US" sz="1400" b="1" dirty="0">
                <a:solidFill>
                  <a:schemeClr val="tx1"/>
                </a:solidFill>
              </a:rPr>
              <a:t>Known Elements:  </a:t>
            </a:r>
            <a:r>
              <a:rPr lang="en-US" sz="1400" dirty="0">
                <a:solidFill>
                  <a:schemeClr val="tx1"/>
                </a:solidFill>
              </a:rPr>
              <a:t>what existing technologies, approaches, and projects are already addressing parts of this challenge.  Can these elements be leveraged for this challenge?  Need they be?</a:t>
            </a:r>
          </a:p>
          <a:p>
            <a:pPr marL="285750" indent="-285750">
              <a:spcBef>
                <a:spcPts val="600"/>
              </a:spcBef>
              <a:buFont typeface="Arial" panose="020B0604020202020204" pitchFamily="34" charset="0"/>
              <a:buChar char="•"/>
            </a:pPr>
            <a:r>
              <a:rPr lang="en-US" sz="1400" b="1" dirty="0">
                <a:solidFill>
                  <a:schemeClr val="tx1"/>
                </a:solidFill>
              </a:rPr>
              <a:t>Uncertainties</a:t>
            </a:r>
            <a:r>
              <a:rPr lang="en-US" sz="1400" dirty="0">
                <a:solidFill>
                  <a:schemeClr val="tx1"/>
                </a:solidFill>
              </a:rPr>
              <a:t>:  What parts – both technical and social – are most uncertain for this challenge?  Where is there complexity?</a:t>
            </a:r>
          </a:p>
          <a:p>
            <a:pPr marL="285750" indent="-285750">
              <a:spcBef>
                <a:spcPts val="600"/>
              </a:spcBef>
              <a:buFont typeface="Arial" panose="020B0604020202020204" pitchFamily="34" charset="0"/>
              <a:buChar char="•"/>
            </a:pPr>
            <a:r>
              <a:rPr lang="en-US" sz="1400" b="1" dirty="0">
                <a:solidFill>
                  <a:schemeClr val="tx1"/>
                </a:solidFill>
              </a:rPr>
              <a:t>Priorities:  </a:t>
            </a:r>
            <a:r>
              <a:rPr lang="en-US" sz="1400" dirty="0">
                <a:solidFill>
                  <a:schemeClr val="tx1"/>
                </a:solidFill>
              </a:rPr>
              <a:t>What progress in addressing this challenge is of most valuable to the requestor?  How will this system design and management demonstration result be evaluated?  How will technical innovation, feasibility, cost, and schedule be evaluated?</a:t>
            </a:r>
          </a:p>
          <a:p>
            <a:endParaRPr lang="en-US" sz="1400" dirty="0">
              <a:solidFill>
                <a:schemeClr val="tx1"/>
              </a:solidFill>
            </a:endParaRPr>
          </a:p>
          <a:p>
            <a:endParaRPr lang="en-US" dirty="0"/>
          </a:p>
        </p:txBody>
      </p:sp>
      <p:sp>
        <p:nvSpPr>
          <p:cNvPr id="4" name="Slide Number Placeholder 3"/>
          <p:cNvSpPr>
            <a:spLocks noGrp="1"/>
          </p:cNvSpPr>
          <p:nvPr>
            <p:ph type="sldNum" sz="quarter" idx="10"/>
          </p:nvPr>
        </p:nvSpPr>
        <p:spPr/>
        <p:txBody>
          <a:bodyPr/>
          <a:lstStyle/>
          <a:p>
            <a:fld id="{FCF78D7E-4561-EE42-87F7-682509F7E4D5}" type="slidenum">
              <a:rPr lang="en-US" smtClean="0"/>
              <a:t>1</a:t>
            </a:fld>
            <a:endParaRPr lang="en-US"/>
          </a:p>
        </p:txBody>
      </p:sp>
    </p:spTree>
    <p:extLst>
      <p:ext uri="{BB962C8B-B14F-4D97-AF65-F5344CB8AC3E}">
        <p14:creationId xmlns:p14="http://schemas.microsoft.com/office/powerpoint/2010/main" val="19403624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BBD6E0-0FB6-47AD-981A-A2C3E5A2446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41D86E-8DEC-464B-8015-F36E84DA87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0EAD11-EF96-42D6-9C67-EC54D5163317}"/>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3BAB1966-F5F8-45BB-99C9-A30EEF9949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5A98E6-305F-483E-933E-4F1B4E584EB3}"/>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3420968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EF1FC-F9B9-4D81-88E9-25A84EBC7D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239DBDB-63A9-413F-B1BA-D9335106366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973F5E-5E22-4D08-850F-CD626478E32A}"/>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2D4577E3-4341-4206-A42A-A556CAC8E38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C57E8C-7D7C-4F8D-9FD5-DD4ECA56C1BF}"/>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1092868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DD433B-7F34-4CB7-BAF1-628018E6C8E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94B43A9-90B6-45F9-9423-12E0F30CB71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AA84F7-AD26-49C0-BB62-E639D4FEB429}"/>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6D5463B2-53AB-48BE-861A-307A090C6C7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A77A41-6A33-4E8E-A139-71CA69C35304}"/>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2226440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8897C1-70A4-49A1-94BD-736D84B3EA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D52678-5743-43D8-8E3B-88707C587E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C12F1A-79C8-4F7B-AF75-A6D3C0D2936B}"/>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977F2133-DAF5-48F9-B72B-86EC6E6562B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E049BD-0224-46CF-A484-54D62A3B1EB2}"/>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379162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481A7-F585-46D7-B86C-8B359FD648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A757A55-FDF8-4043-B798-15D110C69BF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0F410B5-C088-4BF7-A4F3-668083133B5B}"/>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EFA5908F-A626-4B96-A60A-153BF94BAA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E4F512-96B8-4284-805D-64277C33BEBA}"/>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2535191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735484-BDF6-4191-B6ED-42DA83690F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E525A7-7C70-45CD-8062-7077CA7EBC1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6FC4A92-1908-4D88-8B57-4C26BAB7FC1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EC3F72E-D299-48CE-BDFB-00C57D465CBC}"/>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6" name="Footer Placeholder 5">
            <a:extLst>
              <a:ext uri="{FF2B5EF4-FFF2-40B4-BE49-F238E27FC236}">
                <a16:creationId xmlns:a16="http://schemas.microsoft.com/office/drawing/2014/main" id="{45A33ED9-F05F-4C81-9D16-2E59A170D0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030222E-56F5-4061-9684-6E998CCA664B}"/>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1275508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4E6A5-D88F-4B72-BCE6-3D4F23C4C13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4641F5-9D02-4996-A05C-AC532356E1A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E2F8287-C188-4459-A2C0-F99E2CA1182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1C46C84-77DC-4BB2-835B-955255D6A3B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C2E092E-9F72-42BE-9246-D99A8E4FE7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1307848-BF1C-4C1B-9C38-AEF87E48D053}"/>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8" name="Footer Placeholder 7">
            <a:extLst>
              <a:ext uri="{FF2B5EF4-FFF2-40B4-BE49-F238E27FC236}">
                <a16:creationId xmlns:a16="http://schemas.microsoft.com/office/drawing/2014/main" id="{2389B8BD-2131-408B-808D-85A5FAEC4AB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B4D3AB-3703-4FDC-B92C-17DA172A1AFB}"/>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1298406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6764F-517C-4C10-B6A7-DBCE77209B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816DD5-0E2F-4EDA-800E-C23A819E6A6F}"/>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4" name="Footer Placeholder 3">
            <a:extLst>
              <a:ext uri="{FF2B5EF4-FFF2-40B4-BE49-F238E27FC236}">
                <a16:creationId xmlns:a16="http://schemas.microsoft.com/office/drawing/2014/main" id="{15E3E92F-876F-4204-86D2-7D77FAC1E43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A389740-9054-4C39-8793-AAB722F61CF9}"/>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7905740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00486AC-F442-475E-AF74-260990E5FEED}"/>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3" name="Footer Placeholder 2">
            <a:extLst>
              <a:ext uri="{FF2B5EF4-FFF2-40B4-BE49-F238E27FC236}">
                <a16:creationId xmlns:a16="http://schemas.microsoft.com/office/drawing/2014/main" id="{DD44E826-C68D-4023-A282-078BC3DEA6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76F2DF8-48FD-4C21-BCFC-14BA99396CED}"/>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3368679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38750-E2E9-474C-AB94-066052E043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0ED9D24-9810-43AC-9BB8-A817AEFED4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11B4639-D216-46F7-AF71-B4C09A2652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4D82950-B8F7-403F-967A-8112FA1D1AC3}"/>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6" name="Footer Placeholder 5">
            <a:extLst>
              <a:ext uri="{FF2B5EF4-FFF2-40B4-BE49-F238E27FC236}">
                <a16:creationId xmlns:a16="http://schemas.microsoft.com/office/drawing/2014/main" id="{08E4B077-FE68-4580-B074-1ED1A8C0D1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3584BE4-3147-4A3C-B9E2-4FAE4B03C5F8}"/>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1533498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4CE69-59EF-4035-A574-FE494F7FFD3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F3B0CCB-2B30-44A3-B19E-1B68B0B7B6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EF1B7DC-E290-493B-BD29-1B8F45AF20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27158F3-446E-4E74-91A2-C8643D509182}"/>
              </a:ext>
            </a:extLst>
          </p:cNvPr>
          <p:cNvSpPr>
            <a:spLocks noGrp="1"/>
          </p:cNvSpPr>
          <p:nvPr>
            <p:ph type="dt" sz="half" idx="10"/>
          </p:nvPr>
        </p:nvSpPr>
        <p:spPr/>
        <p:txBody>
          <a:bodyPr/>
          <a:lstStyle/>
          <a:p>
            <a:fld id="{FDB817C4-989A-41FB-B9CC-A51692101E62}" type="datetimeFigureOut">
              <a:rPr lang="en-US" smtClean="0"/>
              <a:t>10/10/2023</a:t>
            </a:fld>
            <a:endParaRPr lang="en-US"/>
          </a:p>
        </p:txBody>
      </p:sp>
      <p:sp>
        <p:nvSpPr>
          <p:cNvPr id="6" name="Footer Placeholder 5">
            <a:extLst>
              <a:ext uri="{FF2B5EF4-FFF2-40B4-BE49-F238E27FC236}">
                <a16:creationId xmlns:a16="http://schemas.microsoft.com/office/drawing/2014/main" id="{BF3314F3-31CD-4265-BDD5-DC108CA95F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962704-03D9-4A41-9028-CAFFEF2775B5}"/>
              </a:ext>
            </a:extLst>
          </p:cNvPr>
          <p:cNvSpPr>
            <a:spLocks noGrp="1"/>
          </p:cNvSpPr>
          <p:nvPr>
            <p:ph type="sldNum" sz="quarter" idx="12"/>
          </p:nvPr>
        </p:nvSpPr>
        <p:spPr/>
        <p:txBody>
          <a:bodyPr/>
          <a:lstStyle/>
          <a:p>
            <a:fld id="{BA3DDD87-47E8-4392-AF56-3F198AC11B69}" type="slidenum">
              <a:rPr lang="en-US" smtClean="0"/>
              <a:t>‹#›</a:t>
            </a:fld>
            <a:endParaRPr lang="en-US"/>
          </a:p>
        </p:txBody>
      </p:sp>
    </p:spTree>
    <p:extLst>
      <p:ext uri="{BB962C8B-B14F-4D97-AF65-F5344CB8AC3E}">
        <p14:creationId xmlns:p14="http://schemas.microsoft.com/office/powerpoint/2010/main" val="39615871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858251E-99F4-48EA-BBB1-2B9AAEDA53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1EE2386-ED09-4B2F-9440-06E95228D9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E131658-A913-4394-A8B3-37475F420B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B817C4-989A-41FB-B9CC-A51692101E62}" type="datetimeFigureOut">
              <a:rPr lang="en-US" smtClean="0"/>
              <a:t>10/10/2023</a:t>
            </a:fld>
            <a:endParaRPr lang="en-US"/>
          </a:p>
        </p:txBody>
      </p:sp>
      <p:sp>
        <p:nvSpPr>
          <p:cNvPr id="5" name="Footer Placeholder 4">
            <a:extLst>
              <a:ext uri="{FF2B5EF4-FFF2-40B4-BE49-F238E27FC236}">
                <a16:creationId xmlns:a16="http://schemas.microsoft.com/office/drawing/2014/main" id="{7AC719AC-D3D5-4ABC-AC74-513F07B13DE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B431A8-F7B4-4A88-8EBE-D7643A8B12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DDD87-47E8-4392-AF56-3F198AC11B69}" type="slidenum">
              <a:rPr lang="en-US" smtClean="0"/>
              <a:t>‹#›</a:t>
            </a:fld>
            <a:endParaRPr lang="en-US"/>
          </a:p>
        </p:txBody>
      </p:sp>
    </p:spTree>
    <p:extLst>
      <p:ext uri="{BB962C8B-B14F-4D97-AF65-F5344CB8AC3E}">
        <p14:creationId xmlns:p14="http://schemas.microsoft.com/office/powerpoint/2010/main" val="6468579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685370" y="383261"/>
            <a:ext cx="7139067" cy="435241"/>
          </a:xfrm>
        </p:spPr>
        <p:txBody>
          <a:bodyPr>
            <a:normAutofit/>
          </a:bodyPr>
          <a:lstStyle/>
          <a:p>
            <a:r>
              <a:rPr lang="en-US" sz="1950" b="1" dirty="0"/>
              <a:t>Project Name/Title</a:t>
            </a:r>
          </a:p>
        </p:txBody>
      </p:sp>
      <p:sp>
        <p:nvSpPr>
          <p:cNvPr id="10" name="Rectangle 9"/>
          <p:cNvSpPr/>
          <p:nvPr/>
        </p:nvSpPr>
        <p:spPr>
          <a:xfrm>
            <a:off x="247285" y="198717"/>
            <a:ext cx="1317729" cy="752973"/>
          </a:xfrm>
          <a:prstGeom prst="rect">
            <a:avLst/>
          </a:prstGeom>
          <a:noFill/>
          <a:ln w="28575">
            <a:solidFill>
              <a:srgbClr val="002B7F">
                <a:alpha val="6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350" dirty="0">
                <a:solidFill>
                  <a:schemeClr val="tx1"/>
                </a:solidFill>
              </a:rPr>
              <a:t>Logo</a:t>
            </a:r>
          </a:p>
        </p:txBody>
      </p:sp>
      <p:grpSp>
        <p:nvGrpSpPr>
          <p:cNvPr id="2" name="Group 1">
            <a:extLst>
              <a:ext uri="{FF2B5EF4-FFF2-40B4-BE49-F238E27FC236}">
                <a16:creationId xmlns:a16="http://schemas.microsoft.com/office/drawing/2014/main" id="{CF40CCEF-E0F8-4B37-A380-CD472B35834D}"/>
              </a:ext>
            </a:extLst>
          </p:cNvPr>
          <p:cNvGrpSpPr/>
          <p:nvPr/>
        </p:nvGrpSpPr>
        <p:grpSpPr>
          <a:xfrm>
            <a:off x="247284" y="1131383"/>
            <a:ext cx="11672187" cy="5620224"/>
            <a:chOff x="1742046" y="1096856"/>
            <a:chExt cx="8776053" cy="5620224"/>
          </a:xfrm>
        </p:grpSpPr>
        <p:sp>
          <p:nvSpPr>
            <p:cNvPr id="7" name="Rectangle 6"/>
            <p:cNvSpPr/>
            <p:nvPr/>
          </p:nvSpPr>
          <p:spPr>
            <a:xfrm>
              <a:off x="8074700" y="4226577"/>
              <a:ext cx="2443398" cy="2490503"/>
            </a:xfrm>
            <a:prstGeom prst="rect">
              <a:avLst/>
            </a:prstGeom>
            <a:noFill/>
            <a:ln w="12700">
              <a:solidFill>
                <a:srgbClr val="002B7F">
                  <a:alpha val="6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002B7F"/>
                  </a:solidFill>
                </a:rPr>
                <a:t>Project Sponsor</a:t>
              </a:r>
            </a:p>
            <a:p>
              <a:pPr marL="214326" indent="-214326">
                <a:spcBef>
                  <a:spcPts val="450"/>
                </a:spcBef>
                <a:buFont typeface="Arial" charset="0"/>
                <a:buChar char="•"/>
              </a:pPr>
              <a:r>
                <a:rPr lang="en-US" sz="1200" dirty="0">
                  <a:solidFill>
                    <a:schemeClr val="tx1"/>
                  </a:solidFill>
                </a:rPr>
                <a:t>Contact information</a:t>
              </a:r>
            </a:p>
            <a:p>
              <a:pPr marL="214326" indent="-214326">
                <a:spcBef>
                  <a:spcPts val="450"/>
                </a:spcBef>
                <a:buFont typeface="Arial" charset="0"/>
                <a:buChar char="•"/>
              </a:pPr>
              <a:r>
                <a:rPr lang="en-US" sz="1200" dirty="0">
                  <a:solidFill>
                    <a:schemeClr val="tx1"/>
                  </a:solidFill>
                </a:rPr>
                <a:t>Expected interaction with sponsor</a:t>
              </a:r>
            </a:p>
            <a:p>
              <a:pPr marL="214326" indent="-214326">
                <a:spcBef>
                  <a:spcPts val="450"/>
                </a:spcBef>
                <a:buFont typeface="Arial" charset="0"/>
                <a:buChar char="•"/>
              </a:pPr>
              <a:r>
                <a:rPr lang="en-US" sz="1200" dirty="0">
                  <a:solidFill>
                    <a:schemeClr val="tx1"/>
                  </a:solidFill>
                </a:rPr>
                <a:t>Data Contributions : What data will be made available by sponsor in support?</a:t>
              </a:r>
            </a:p>
            <a:p>
              <a:pPr marL="214326" indent="-214326">
                <a:spcBef>
                  <a:spcPts val="450"/>
                </a:spcBef>
                <a:buFont typeface="Arial" charset="0"/>
                <a:buChar char="•"/>
              </a:pPr>
              <a:r>
                <a:rPr lang="en-US" sz="1200" dirty="0">
                  <a:solidFill>
                    <a:schemeClr val="tx1"/>
                  </a:solidFill>
                </a:rPr>
                <a:t>References (website, white papers, etc.)</a:t>
              </a:r>
            </a:p>
            <a:p>
              <a:endParaRPr lang="en-US" sz="1200" dirty="0">
                <a:solidFill>
                  <a:schemeClr val="tx1"/>
                </a:solidFill>
              </a:endParaRPr>
            </a:p>
          </p:txBody>
        </p:sp>
        <p:sp>
          <p:nvSpPr>
            <p:cNvPr id="11" name="Rectangle 10"/>
            <p:cNvSpPr/>
            <p:nvPr/>
          </p:nvSpPr>
          <p:spPr>
            <a:xfrm>
              <a:off x="8074701" y="1096856"/>
              <a:ext cx="2443398" cy="3010850"/>
            </a:xfrm>
            <a:prstGeom prst="rect">
              <a:avLst/>
            </a:prstGeom>
            <a:noFill/>
            <a:ln w="12700">
              <a:solidFill>
                <a:srgbClr val="002B7F">
                  <a:alpha val="6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002B7F"/>
                  </a:solidFill>
                </a:rPr>
                <a:t>Illustration</a:t>
              </a:r>
            </a:p>
            <a:p>
              <a:pPr>
                <a:spcBef>
                  <a:spcPts val="450"/>
                </a:spcBef>
              </a:pPr>
              <a:r>
                <a:rPr lang="en-US" sz="1200" dirty="0">
                  <a:solidFill>
                    <a:schemeClr val="tx1"/>
                  </a:solidFill>
                </a:rPr>
                <a:t>Include Diagrams/Pictures of</a:t>
              </a:r>
            </a:p>
            <a:p>
              <a:pPr marL="214326" indent="-214326">
                <a:spcBef>
                  <a:spcPts val="450"/>
                </a:spcBef>
                <a:buFont typeface="Arial" charset="0"/>
                <a:buChar char="•"/>
              </a:pPr>
              <a:r>
                <a:rPr lang="en-US" sz="1200" dirty="0">
                  <a:solidFill>
                    <a:schemeClr val="tx1"/>
                  </a:solidFill>
                </a:rPr>
                <a:t>Technology</a:t>
              </a:r>
            </a:p>
            <a:p>
              <a:pPr marL="214326" indent="-214326">
                <a:spcBef>
                  <a:spcPts val="450"/>
                </a:spcBef>
                <a:buFont typeface="Arial" charset="0"/>
                <a:buChar char="•"/>
              </a:pPr>
              <a:r>
                <a:rPr lang="en-US" sz="1200" dirty="0">
                  <a:solidFill>
                    <a:schemeClr val="tx1"/>
                  </a:solidFill>
                </a:rPr>
                <a:t>Concept of Operations</a:t>
              </a:r>
            </a:p>
            <a:p>
              <a:pPr marL="214326" indent="-214326">
                <a:spcBef>
                  <a:spcPts val="450"/>
                </a:spcBef>
                <a:buFont typeface="Arial" charset="0"/>
                <a:buChar char="•"/>
              </a:pPr>
              <a:r>
                <a:rPr lang="en-US" sz="1200" dirty="0">
                  <a:solidFill>
                    <a:schemeClr val="tx1"/>
                  </a:solidFill>
                </a:rPr>
                <a:t>Use case</a:t>
              </a:r>
            </a:p>
            <a:p>
              <a:pPr marL="214326" indent="-214326">
                <a:spcBef>
                  <a:spcPts val="450"/>
                </a:spcBef>
                <a:buFont typeface="Arial" charset="0"/>
                <a:buChar char="•"/>
              </a:pPr>
              <a:r>
                <a:rPr lang="en-US" sz="1200" dirty="0">
                  <a:solidFill>
                    <a:schemeClr val="tx1"/>
                  </a:solidFill>
                </a:rPr>
                <a:t>etc.</a:t>
              </a:r>
            </a:p>
            <a:p>
              <a:pPr marL="214326" indent="-214326">
                <a:buFont typeface="Arial" charset="0"/>
                <a:buChar char="•"/>
              </a:pPr>
              <a:endParaRPr lang="en-US" sz="1200"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a:p>
              <a:endParaRPr lang="en-US" sz="1200" b="1" u="sng" dirty="0">
                <a:solidFill>
                  <a:schemeClr val="tx1"/>
                </a:solidFill>
              </a:endParaRPr>
            </a:p>
          </p:txBody>
        </p:sp>
        <p:sp>
          <p:nvSpPr>
            <p:cNvPr id="12" name="Rectangle 11"/>
            <p:cNvSpPr/>
            <p:nvPr/>
          </p:nvSpPr>
          <p:spPr>
            <a:xfrm>
              <a:off x="1742046" y="1096856"/>
              <a:ext cx="6234970" cy="1208405"/>
            </a:xfrm>
            <a:prstGeom prst="rect">
              <a:avLst/>
            </a:prstGeom>
            <a:noFill/>
            <a:ln w="12700">
              <a:solidFill>
                <a:srgbClr val="002B7F">
                  <a:alpha val="6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002B7F"/>
                  </a:solidFill>
                </a:rPr>
                <a:t>Challenge Summary</a:t>
              </a:r>
              <a:endParaRPr lang="en-US" sz="1200" dirty="0">
                <a:solidFill>
                  <a:schemeClr val="tx1"/>
                </a:solidFill>
              </a:endParaRPr>
            </a:p>
            <a:p>
              <a:pPr marL="214326" indent="-214326">
                <a:spcBef>
                  <a:spcPts val="450"/>
                </a:spcBef>
                <a:buFont typeface="Arial" charset="0"/>
                <a:buChar char="•"/>
              </a:pPr>
              <a:r>
                <a:rPr lang="en-US" sz="1200" b="1" dirty="0">
                  <a:solidFill>
                    <a:schemeClr val="tx1"/>
                  </a:solidFill>
                </a:rPr>
                <a:t>Keywords and high level vision statement for the challenge and its value if addressed</a:t>
              </a:r>
            </a:p>
            <a:p>
              <a:pPr marL="214326" indent="-214326">
                <a:spcBef>
                  <a:spcPts val="450"/>
                </a:spcBef>
                <a:buFont typeface="Arial" charset="0"/>
                <a:buChar char="•"/>
              </a:pPr>
              <a:r>
                <a:rPr lang="en-US" sz="1200" dirty="0">
                  <a:solidFill>
                    <a:schemeClr val="tx1"/>
                  </a:solidFill>
                </a:rPr>
                <a:t>An introduction and overview of the company, industry, business, and key stakeholders related to this project</a:t>
              </a: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a:p>
              <a:pPr marL="214326" indent="-214326">
                <a:buFont typeface="Arial" charset="0"/>
                <a:buChar char="•"/>
              </a:pPr>
              <a:endParaRPr lang="en-US" sz="1200" dirty="0">
                <a:solidFill>
                  <a:schemeClr val="tx1"/>
                </a:solidFill>
              </a:endParaRPr>
            </a:p>
          </p:txBody>
        </p:sp>
        <p:sp>
          <p:nvSpPr>
            <p:cNvPr id="14" name="Rectangle 13"/>
            <p:cNvSpPr/>
            <p:nvPr/>
          </p:nvSpPr>
          <p:spPr>
            <a:xfrm>
              <a:off x="1742047" y="2484954"/>
              <a:ext cx="6234970" cy="4232125"/>
            </a:xfrm>
            <a:prstGeom prst="rect">
              <a:avLst/>
            </a:prstGeom>
            <a:noFill/>
            <a:ln w="12700">
              <a:solidFill>
                <a:srgbClr val="002B7F">
                  <a:alpha val="60000"/>
                </a:srgbClr>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600" b="1" dirty="0">
                  <a:solidFill>
                    <a:srgbClr val="002B7F"/>
                  </a:solidFill>
                </a:rPr>
                <a:t>Problem Context, Known Elements, Uncertainties &amp; Priorities</a:t>
              </a:r>
            </a:p>
            <a:p>
              <a:r>
                <a:rPr lang="en-US" sz="1200" dirty="0">
                  <a:solidFill>
                    <a:schemeClr val="tx1"/>
                  </a:solidFill>
                </a:rPr>
                <a:t>The student teams will address SA, SE, and PM elements in framing, designing and proposing a solution. (see notes to this slide).  Please describe here </a:t>
              </a:r>
            </a:p>
            <a:p>
              <a:pPr marL="214541" indent="-214541">
                <a:spcBef>
                  <a:spcPts val="450"/>
                </a:spcBef>
                <a:buFont typeface="Arial" panose="020B0604020202020204" pitchFamily="34" charset="0"/>
                <a:buChar char="•"/>
              </a:pPr>
              <a:r>
                <a:rPr lang="en-US" sz="1400" b="1" dirty="0">
                  <a:solidFill>
                    <a:schemeClr val="tx1"/>
                  </a:solidFill>
                </a:rPr>
                <a:t>Context</a:t>
              </a:r>
              <a:r>
                <a:rPr lang="en-US" sz="1400" dirty="0">
                  <a:solidFill>
                    <a:schemeClr val="tx1"/>
                  </a:solidFill>
                </a:rPr>
                <a:t>: additional background information on the current state of addressing this challenge</a:t>
              </a:r>
            </a:p>
            <a:p>
              <a:pPr marL="214541" indent="-214541">
                <a:spcBef>
                  <a:spcPts val="450"/>
                </a:spcBef>
                <a:buFont typeface="Arial" panose="020B0604020202020204" pitchFamily="34" charset="0"/>
                <a:buChar char="•"/>
              </a:pPr>
              <a:r>
                <a:rPr lang="en-US" sz="1400" b="1" dirty="0">
                  <a:solidFill>
                    <a:schemeClr val="tx1"/>
                  </a:solidFill>
                </a:rPr>
                <a:t>Known Elements:  </a:t>
              </a:r>
              <a:r>
                <a:rPr lang="en-US" sz="1400" dirty="0">
                  <a:solidFill>
                    <a:schemeClr val="tx1"/>
                  </a:solidFill>
                </a:rPr>
                <a:t>what </a:t>
              </a:r>
              <a:r>
                <a:rPr lang="en-US" sz="1400" i="1" dirty="0">
                  <a:solidFill>
                    <a:schemeClr val="tx1"/>
                  </a:solidFill>
                </a:rPr>
                <a:t>existing technologies, approaches, and projects </a:t>
              </a:r>
              <a:r>
                <a:rPr lang="en-US" sz="1400" dirty="0">
                  <a:solidFill>
                    <a:schemeClr val="tx1"/>
                  </a:solidFill>
                </a:rPr>
                <a:t>are already addressing parts of this challenge?  Can these elements be leveraged for this proposed project?  Need they be?</a:t>
              </a:r>
            </a:p>
            <a:p>
              <a:pPr marL="214541" indent="-214541">
                <a:spcBef>
                  <a:spcPts val="450"/>
                </a:spcBef>
                <a:buFont typeface="Arial" panose="020B0604020202020204" pitchFamily="34" charset="0"/>
                <a:buChar char="•"/>
              </a:pPr>
              <a:r>
                <a:rPr lang="en-US" sz="1400" b="1">
                  <a:solidFill>
                    <a:schemeClr val="tx1"/>
                  </a:solidFill>
                </a:rPr>
                <a:t>Decisions</a:t>
              </a:r>
              <a:r>
                <a:rPr lang="en-US" sz="1400">
                  <a:solidFill>
                    <a:schemeClr val="tx1"/>
                  </a:solidFill>
                </a:rPr>
                <a:t>: </a:t>
              </a:r>
              <a:r>
                <a:rPr lang="en-US" sz="1400" dirty="0">
                  <a:solidFill>
                    <a:schemeClr val="tx1"/>
                  </a:solidFill>
                </a:rPr>
                <a:t>What decisions are being contemplated by the firm, that would be informed by the project’s analysis?</a:t>
              </a:r>
              <a:endParaRPr lang="en-US" sz="1400" b="1" dirty="0">
                <a:solidFill>
                  <a:schemeClr val="tx1"/>
                </a:solidFill>
              </a:endParaRPr>
            </a:p>
            <a:p>
              <a:pPr marL="214541" indent="-214541">
                <a:spcBef>
                  <a:spcPts val="450"/>
                </a:spcBef>
                <a:buFont typeface="Arial" panose="020B0604020202020204" pitchFamily="34" charset="0"/>
                <a:buChar char="•"/>
              </a:pPr>
              <a:r>
                <a:rPr lang="en-US" sz="1400" b="1" dirty="0">
                  <a:solidFill>
                    <a:schemeClr val="tx1"/>
                  </a:solidFill>
                </a:rPr>
                <a:t>Uncertainties</a:t>
              </a:r>
              <a:r>
                <a:rPr lang="en-US" sz="1400" dirty="0">
                  <a:solidFill>
                    <a:schemeClr val="tx1"/>
                  </a:solidFill>
                </a:rPr>
                <a:t>:  What parts – both technical and social – are most uncertain for this challenge?  Where is there complexity?</a:t>
              </a:r>
            </a:p>
            <a:p>
              <a:pPr marL="214541" indent="-214541">
                <a:spcBef>
                  <a:spcPts val="450"/>
                </a:spcBef>
                <a:buFont typeface="Arial" panose="020B0604020202020204" pitchFamily="34" charset="0"/>
                <a:buChar char="•"/>
              </a:pPr>
              <a:r>
                <a:rPr lang="en-US" sz="1400" b="1" dirty="0">
                  <a:solidFill>
                    <a:schemeClr val="tx1"/>
                  </a:solidFill>
                </a:rPr>
                <a:t>Priorities:  </a:t>
              </a:r>
              <a:r>
                <a:rPr lang="en-US" sz="1400" dirty="0">
                  <a:solidFill>
                    <a:schemeClr val="tx1"/>
                  </a:solidFill>
                </a:rPr>
                <a:t>What progress in addressing this challenge is of most value to the requestor?  How will this system design and management demonstration result be evaluated?  What is the relative priority for technical innovation, feasibility, cost, and schedule?</a:t>
              </a:r>
            </a:p>
          </p:txBody>
        </p:sp>
      </p:grpSp>
      <p:sp>
        <p:nvSpPr>
          <p:cNvPr id="15" name="TextBox 14"/>
          <p:cNvSpPr txBox="1"/>
          <p:nvPr/>
        </p:nvSpPr>
        <p:spPr>
          <a:xfrm>
            <a:off x="10377502" y="137656"/>
            <a:ext cx="1418978" cy="600805"/>
          </a:xfrm>
          <a:prstGeom prst="rect">
            <a:avLst/>
          </a:prstGeom>
          <a:noFill/>
        </p:spPr>
        <p:txBody>
          <a:bodyPr wrap="none" rtlCol="0">
            <a:spAutoFit/>
          </a:bodyPr>
          <a:lstStyle/>
          <a:p>
            <a:r>
              <a:rPr lang="en-US" sz="3304" spc="-225" dirty="0" err="1">
                <a:solidFill>
                  <a:srgbClr val="002B7F"/>
                </a:solidFill>
                <a:latin typeface="Calibri Light" panose="020F0302020204030204" pitchFamily="34" charset="0"/>
                <a:cs typeface="Arial" pitchFamily="34" charset="0"/>
              </a:rPr>
              <a:t>MIT</a:t>
            </a:r>
            <a:r>
              <a:rPr lang="en-US" sz="3304" b="1" spc="-225" dirty="0" err="1">
                <a:solidFill>
                  <a:srgbClr val="002B7F"/>
                </a:solidFill>
                <a:cs typeface="Arial" pitchFamily="34" charset="0"/>
              </a:rPr>
              <a:t>sdm</a:t>
            </a:r>
            <a:endParaRPr lang="en-US" sz="3304" b="1" spc="-225" dirty="0">
              <a:solidFill>
                <a:srgbClr val="002B7F"/>
              </a:solidFill>
              <a:cs typeface="Arial" pitchFamily="34" charset="0"/>
            </a:endParaRPr>
          </a:p>
        </p:txBody>
      </p:sp>
      <p:sp>
        <p:nvSpPr>
          <p:cNvPr id="16" name="TextBox 15"/>
          <p:cNvSpPr txBox="1"/>
          <p:nvPr/>
        </p:nvSpPr>
        <p:spPr>
          <a:xfrm>
            <a:off x="10340193" y="616641"/>
            <a:ext cx="1579278" cy="300210"/>
          </a:xfrm>
          <a:prstGeom prst="rect">
            <a:avLst/>
          </a:prstGeom>
          <a:noFill/>
        </p:spPr>
        <p:txBody>
          <a:bodyPr wrap="none" rtlCol="0">
            <a:spAutoFit/>
          </a:bodyPr>
          <a:lstStyle/>
          <a:p>
            <a:r>
              <a:rPr lang="en-US" sz="1351" kern="0" dirty="0">
                <a:solidFill>
                  <a:srgbClr val="002B7F"/>
                </a:solidFill>
                <a:latin typeface="Calibri Light" panose="020F0302020204030204" pitchFamily="34" charset="0"/>
                <a:cs typeface="Arial" pitchFamily="34" charset="0"/>
              </a:rPr>
              <a:t>Spring Team Project</a:t>
            </a:r>
            <a:endParaRPr lang="en-US" sz="1351" b="1" kern="0" dirty="0">
              <a:solidFill>
                <a:srgbClr val="002B7F"/>
              </a:solidFill>
              <a:cs typeface="Arial" pitchFamily="34" charset="0"/>
            </a:endParaRPr>
          </a:p>
        </p:txBody>
      </p:sp>
    </p:spTree>
    <p:extLst>
      <p:ext uri="{BB962C8B-B14F-4D97-AF65-F5344CB8AC3E}">
        <p14:creationId xmlns:p14="http://schemas.microsoft.com/office/powerpoint/2010/main" val="746412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TotalTime>
  <Words>551</Words>
  <Application>Microsoft Office PowerPoint</Application>
  <PresentationFormat>Widescreen</PresentationFormat>
  <Paragraphs>63</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Project Name/Title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Name/Title</dc:title>
  <dc:creator>bry@mit.edu</dc:creator>
  <cp:lastModifiedBy>Lenovo</cp:lastModifiedBy>
  <cp:revision>9</cp:revision>
  <dcterms:created xsi:type="dcterms:W3CDTF">2019-10-09T01:24:49Z</dcterms:created>
  <dcterms:modified xsi:type="dcterms:W3CDTF">2023-10-10T16:30:42Z</dcterms:modified>
</cp:coreProperties>
</file>